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8" r:id="rId2"/>
    <p:sldId id="257" r:id="rId3"/>
    <p:sldId id="259" r:id="rId4"/>
    <p:sldId id="260" r:id="rId5"/>
    <p:sldId id="278" r:id="rId6"/>
    <p:sldId id="267" r:id="rId7"/>
    <p:sldId id="262" r:id="rId8"/>
    <p:sldId id="263" r:id="rId9"/>
    <p:sldId id="264" r:id="rId10"/>
    <p:sldId id="265" r:id="rId11"/>
    <p:sldId id="266" r:id="rId12"/>
    <p:sldId id="271" r:id="rId13"/>
    <p:sldId id="269" r:id="rId14"/>
    <p:sldId id="270" r:id="rId15"/>
    <p:sldId id="272" r:id="rId16"/>
    <p:sldId id="273" r:id="rId17"/>
    <p:sldId id="274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94CE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96" autoAdjust="0"/>
  </p:normalViewPr>
  <p:slideViewPr>
    <p:cSldViewPr>
      <p:cViewPr varScale="1">
        <p:scale>
          <a:sx n="86" d="100"/>
          <a:sy n="86" d="100"/>
        </p:scale>
        <p:origin x="15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168" y="-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EADCB-611F-40B1-81C6-A1DEE453A7C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F8C52-601B-4B65-915C-314ACEE7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33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F8C52-601B-4B65-915C-314ACEE7383E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6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92076"/>
            <a:ext cx="2380493" cy="5181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744" y="-70104"/>
            <a:ext cx="9925812" cy="6934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1249740"/>
            <a:ext cx="601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Bahnschrift SemiBold" pitchFamily="34" charset="0"/>
              </a:rPr>
              <a:t>Dopamine</a:t>
            </a:r>
            <a:r>
              <a:rPr lang="en-US" sz="9600" dirty="0" smtClean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Bahnschrift SemiBold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3851" y="2477735"/>
            <a:ext cx="6329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Bahnschrift SemiBold" pitchFamily="34" charset="0"/>
              </a:rPr>
              <a:t>&amp;</a:t>
            </a:r>
            <a:endParaRPr lang="en-US" sz="480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Bahnschrift Semi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8538" y="3657600"/>
            <a:ext cx="55911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Bahnschrift SemiBold" pitchFamily="34" charset="0"/>
              </a:rPr>
              <a:t>Addiction</a:t>
            </a:r>
            <a:endParaRPr lang="en-US" sz="96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Bahnschrift SemiBold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 rot="16200000">
            <a:off x="4754865" y="3450146"/>
            <a:ext cx="118492" cy="4038600"/>
          </a:xfrm>
          <a:prstGeom prst="roundRect">
            <a:avLst>
              <a:gd name="adj" fmla="val 50000"/>
            </a:avLst>
          </a:prstGeom>
          <a:solidFill>
            <a:schemeClr val="bg2">
              <a:lumMod val="1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14118"/>
            <a:ext cx="2928721" cy="63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312" y="-70104"/>
            <a:ext cx="9677400" cy="693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04238" y="851410"/>
            <a:ext cx="4320362" cy="40011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V Boli" pitchFamily="2" charset="0"/>
                <a:cs typeface="MV Boli" pitchFamily="2" charset="0"/>
              </a:rPr>
              <a:t>  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What is Dopamine &amp; it’s causes ?</a:t>
            </a:r>
            <a:endParaRPr lang="en-US" sz="2000" dirty="0"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958892" y="533400"/>
            <a:ext cx="119834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ahnschrift SemiBold" pitchFamily="34" charset="0"/>
              </a:rPr>
              <a:t>Part 1 : </a:t>
            </a:r>
            <a:endParaRPr lang="en-US" sz="2000" dirty="0">
              <a:latin typeface="Bahnschrift SemiBold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623888" y="1487592"/>
            <a:ext cx="8129029" cy="4720182"/>
            <a:chOff x="513918" y="201956"/>
            <a:chExt cx="8652715" cy="608470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85" name="Rounded Rectangle 84"/>
            <p:cNvSpPr/>
            <p:nvPr/>
          </p:nvSpPr>
          <p:spPr>
            <a:xfrm>
              <a:off x="513918" y="2401943"/>
              <a:ext cx="881465" cy="25674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1472017" y="1700363"/>
              <a:ext cx="881465" cy="35215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3413268" y="201956"/>
              <a:ext cx="881465" cy="6084708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2445324" y="798888"/>
              <a:ext cx="881465" cy="48908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4361617" y="299304"/>
              <a:ext cx="881465" cy="58900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5350669" y="759324"/>
              <a:ext cx="881465" cy="53627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6302079" y="1416991"/>
              <a:ext cx="881465" cy="40309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2" name="Rounded Rectangle 91"/>
            <p:cNvSpPr/>
            <p:nvPr/>
          </p:nvSpPr>
          <p:spPr>
            <a:xfrm>
              <a:off x="8285168" y="2317198"/>
              <a:ext cx="881465" cy="2198905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7304164" y="1842849"/>
              <a:ext cx="881465" cy="32365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269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-70104"/>
            <a:ext cx="9677400" cy="6934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6240" y="746760"/>
            <a:ext cx="81534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r>
              <a:rPr lang="en-US" sz="2000" dirty="0">
                <a:latin typeface="Bahnschrift SemiBold" pitchFamily="34" charset="0"/>
                <a:cs typeface="MV Boli" pitchFamily="2" charset="0"/>
              </a:rPr>
              <a:t>Dopamine is a neurotransmitter made in the 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brain.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r>
              <a:rPr lang="en-US" sz="2000" dirty="0">
                <a:latin typeface="Bahnschrift SemiBold" pitchFamily="34" charset="0"/>
                <a:cs typeface="MV Boli" pitchFamily="2" charset="0"/>
              </a:rPr>
              <a:t>Dopamine is known as the “feel-good” hormone. It gives you a sense of pleasure. </a:t>
            </a:r>
            <a:endParaRPr lang="en-US" sz="2000" dirty="0" smtClean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It </a:t>
            </a:r>
            <a:r>
              <a:rPr lang="en-US" sz="2000" dirty="0">
                <a:latin typeface="Bahnschrift SemiBold" pitchFamily="34" charset="0"/>
                <a:cs typeface="MV Boli" pitchFamily="2" charset="0"/>
              </a:rPr>
              <a:t>also gives you the motivation to do something when you’re feeling pleasure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It </a:t>
            </a:r>
            <a:r>
              <a:rPr lang="en-US" sz="2000" dirty="0">
                <a:latin typeface="Bahnschrift SemiBold" pitchFamily="34" charset="0"/>
                <a:cs typeface="MV Boli" pitchFamily="2" charset="0"/>
              </a:rPr>
              <a:t>acts as a chemical messenger between 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neurons.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It’s a part of the brain’s “Reward Center”</a:t>
            </a:r>
            <a:br>
              <a:rPr lang="en-US" sz="2000" dirty="0" smtClean="0">
                <a:latin typeface="Bahnschrift SemiBold" pitchFamily="34" charset="0"/>
                <a:cs typeface="MV Boli" pitchFamily="2" charset="0"/>
              </a:rPr>
            </a:b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Communicating </a:t>
            </a:r>
            <a:r>
              <a:rPr lang="en-US" sz="2000" dirty="0">
                <a:latin typeface="Bahnschrift SemiBold" pitchFamily="34" charset="0"/>
                <a:cs typeface="MV Boli" pitchFamily="2" charset="0"/>
              </a:rPr>
              <a:t>messages between nerve cells in your brain and your brain and the rest of your 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body.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 smtClean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SzPct val="110000"/>
              <a:buFont typeface="Wingdings" pitchFamily="2" charset="2"/>
              <a:buChar char="§"/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21" name="Pentagon 20"/>
          <p:cNvSpPr/>
          <p:nvPr/>
        </p:nvSpPr>
        <p:spPr>
          <a:xfrm rot="10800000">
            <a:off x="701040" y="6213527"/>
            <a:ext cx="8610600" cy="187272"/>
          </a:xfrm>
          <a:prstGeom prst="homePlate">
            <a:avLst/>
          </a:prstGeom>
          <a:solidFill>
            <a:srgbClr val="92D050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entagon 21"/>
          <p:cNvSpPr/>
          <p:nvPr/>
        </p:nvSpPr>
        <p:spPr>
          <a:xfrm rot="10800000">
            <a:off x="694944" y="6026731"/>
            <a:ext cx="8610600" cy="187272"/>
          </a:xfrm>
          <a:prstGeom prst="homeP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0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312" y="-70104"/>
            <a:ext cx="9677400" cy="6934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23888" y="1487592"/>
            <a:ext cx="8129029" cy="4720182"/>
            <a:chOff x="513918" y="201956"/>
            <a:chExt cx="8652715" cy="608470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1" name="Rounded Rectangle 50"/>
            <p:cNvSpPr/>
            <p:nvPr/>
          </p:nvSpPr>
          <p:spPr>
            <a:xfrm>
              <a:off x="513918" y="2401943"/>
              <a:ext cx="881465" cy="25674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1472017" y="1700363"/>
              <a:ext cx="881465" cy="35215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3413268" y="201956"/>
              <a:ext cx="881465" cy="6084708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445324" y="798888"/>
              <a:ext cx="881465" cy="48908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4361617" y="299304"/>
              <a:ext cx="881465" cy="58900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5350669" y="759324"/>
              <a:ext cx="881465" cy="53627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6302079" y="1416991"/>
              <a:ext cx="881465" cy="40309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8285168" y="2317198"/>
              <a:ext cx="881465" cy="2198905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7304164" y="1842849"/>
              <a:ext cx="881465" cy="32365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112146" y="895290"/>
            <a:ext cx="4663868" cy="40011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MV Boli" pitchFamily="2" charset="0"/>
                <a:cs typeface="MV Boli" pitchFamily="2" charset="0"/>
              </a:rPr>
              <a:t>  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Dopamine’s relationship to addiction</a:t>
            </a:r>
            <a:endParaRPr lang="en-US" sz="2000" dirty="0"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577280"/>
            <a:ext cx="119834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ahnschrift SemiBold" pitchFamily="34" charset="0"/>
              </a:rPr>
              <a:t>Part 2 : </a:t>
            </a:r>
            <a:endParaRPr lang="en-US" sz="2000" dirty="0">
              <a:latin typeface="Bahnschrift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52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910" y="-76200"/>
            <a:ext cx="9677400" cy="69342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514600" y="914400"/>
            <a:ext cx="1767369" cy="1828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24400" y="914400"/>
            <a:ext cx="1767369" cy="1828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934200" y="914400"/>
            <a:ext cx="1767369" cy="1828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66231" y="3352800"/>
            <a:ext cx="1767369" cy="1828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514600" y="3352800"/>
            <a:ext cx="1767369" cy="1828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709631" y="3352800"/>
            <a:ext cx="1767369" cy="1828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934200" y="3352800"/>
            <a:ext cx="1767369" cy="1828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04800" y="914400"/>
            <a:ext cx="1767369" cy="1828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84" y="1040166"/>
            <a:ext cx="1524000" cy="1524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032" y="3512738"/>
            <a:ext cx="1533704" cy="15089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20" y="1064768"/>
            <a:ext cx="1600200" cy="15359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179" y="1093715"/>
            <a:ext cx="1371600" cy="13701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380" y="1061720"/>
            <a:ext cx="1452441" cy="14524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04" y="3549252"/>
            <a:ext cx="1531621" cy="14358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155" y="3481880"/>
            <a:ext cx="1496257" cy="14962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8" y="3513029"/>
            <a:ext cx="1508342" cy="150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5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-70104"/>
            <a:ext cx="9677400" cy="6934200"/>
          </a:xfrm>
          <a:prstGeom prst="rect">
            <a:avLst/>
          </a:prstGeom>
        </p:spPr>
      </p:pic>
      <p:sp>
        <p:nvSpPr>
          <p:cNvPr id="10" name="Flowchart: Alternate Process 9"/>
          <p:cNvSpPr/>
          <p:nvPr/>
        </p:nvSpPr>
        <p:spPr>
          <a:xfrm>
            <a:off x="533400" y="1143000"/>
            <a:ext cx="8229600" cy="47244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4000"/>
            <a:ext cx="7430328" cy="387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3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312" y="-70104"/>
            <a:ext cx="9677400" cy="6934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92519" y="858524"/>
            <a:ext cx="4789282" cy="40011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ar-EG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 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What </a:t>
            </a: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about getting used to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addiction ?</a:t>
            </a: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14400" y="533400"/>
            <a:ext cx="119834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white"/>
                </a:solidFill>
                <a:latin typeface="Bahnschrift SemiBold" pitchFamily="34" charset="0"/>
              </a:rPr>
              <a:t>Part 3 : </a:t>
            </a:r>
            <a:endParaRPr lang="en-US" sz="2000" dirty="0">
              <a:solidFill>
                <a:prstClr val="white"/>
              </a:solidFill>
              <a:latin typeface="Bahnschrift SemiBold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23888" y="1487592"/>
            <a:ext cx="8129029" cy="4720182"/>
            <a:chOff x="513918" y="201956"/>
            <a:chExt cx="8652715" cy="608470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1" name="Rounded Rectangle 20"/>
            <p:cNvSpPr/>
            <p:nvPr/>
          </p:nvSpPr>
          <p:spPr>
            <a:xfrm>
              <a:off x="513918" y="2401943"/>
              <a:ext cx="881465" cy="25674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472017" y="1700363"/>
              <a:ext cx="881465" cy="35215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413268" y="201956"/>
              <a:ext cx="881465" cy="6084708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445324" y="798888"/>
              <a:ext cx="881465" cy="48908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361617" y="299304"/>
              <a:ext cx="881465" cy="58900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350669" y="759324"/>
              <a:ext cx="881465" cy="53627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6302079" y="1416991"/>
              <a:ext cx="881465" cy="40309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8285168" y="2317198"/>
              <a:ext cx="881465" cy="2198905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304164" y="1842849"/>
              <a:ext cx="881465" cy="32365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008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-70104"/>
            <a:ext cx="9677400" cy="6934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295400" y="577780"/>
            <a:ext cx="6560821" cy="5411398"/>
            <a:chOff x="2328294" y="527876"/>
            <a:chExt cx="5750872" cy="5984481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lowchart: Data 6"/>
            <p:cNvSpPr/>
            <p:nvPr/>
          </p:nvSpPr>
          <p:spPr>
            <a:xfrm>
              <a:off x="5701553" y="527876"/>
              <a:ext cx="1239955" cy="5821902"/>
            </a:xfrm>
            <a:prstGeom prst="flowChartInputOutpu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2328294" y="622852"/>
              <a:ext cx="5750872" cy="5889505"/>
              <a:chOff x="2328294" y="622852"/>
              <a:chExt cx="5750872" cy="5889505"/>
            </a:xfrm>
            <a:grpFill/>
          </p:grpSpPr>
          <p:sp>
            <p:nvSpPr>
              <p:cNvPr id="2" name="Flowchart: Data 1"/>
              <p:cNvSpPr/>
              <p:nvPr/>
            </p:nvSpPr>
            <p:spPr>
              <a:xfrm>
                <a:off x="6839211" y="825059"/>
                <a:ext cx="1239955" cy="5329159"/>
              </a:xfrm>
              <a:prstGeom prst="flowChartInputOutpu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Flowchart: Data 5"/>
              <p:cNvSpPr/>
              <p:nvPr/>
            </p:nvSpPr>
            <p:spPr>
              <a:xfrm>
                <a:off x="4558068" y="622852"/>
                <a:ext cx="1239955" cy="5563459"/>
              </a:xfrm>
              <a:prstGeom prst="flowChartInputOutpu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lowchart: Data 7"/>
              <p:cNvSpPr/>
              <p:nvPr/>
            </p:nvSpPr>
            <p:spPr>
              <a:xfrm>
                <a:off x="2328294" y="622852"/>
                <a:ext cx="1239955" cy="5889505"/>
              </a:xfrm>
              <a:prstGeom prst="flowChartInputOutpu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lowchart: Data 8"/>
              <p:cNvSpPr/>
              <p:nvPr/>
            </p:nvSpPr>
            <p:spPr>
              <a:xfrm>
                <a:off x="3457108" y="871747"/>
                <a:ext cx="1239955" cy="5131299"/>
              </a:xfrm>
              <a:prstGeom prst="flowChartInputOutpu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278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312" y="-70104"/>
            <a:ext cx="9677400" cy="6934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12145" y="895290"/>
            <a:ext cx="6498455" cy="40011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ar-EG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 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Withdrawal </a:t>
            </a: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symptoms of addiction and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their causes</a:t>
            </a: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577280"/>
            <a:ext cx="119834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white"/>
                </a:solidFill>
                <a:latin typeface="Bahnschrift SemiBold" pitchFamily="34" charset="0"/>
              </a:rPr>
              <a:t>Part 4 : </a:t>
            </a:r>
            <a:endParaRPr lang="en-US" sz="2000" dirty="0">
              <a:solidFill>
                <a:prstClr val="white"/>
              </a:solidFill>
              <a:latin typeface="Bahnschrift SemiBold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23888" y="1487592"/>
            <a:ext cx="8129029" cy="4720182"/>
            <a:chOff x="513918" y="201956"/>
            <a:chExt cx="8652715" cy="608470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1" name="Rounded Rectangle 20"/>
            <p:cNvSpPr/>
            <p:nvPr/>
          </p:nvSpPr>
          <p:spPr>
            <a:xfrm>
              <a:off x="513918" y="2401943"/>
              <a:ext cx="881465" cy="25674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472017" y="1700363"/>
              <a:ext cx="881465" cy="35215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413268" y="201956"/>
              <a:ext cx="881465" cy="6084708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445324" y="798888"/>
              <a:ext cx="881465" cy="48908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361617" y="299304"/>
              <a:ext cx="881465" cy="58900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350669" y="759324"/>
              <a:ext cx="881465" cy="53627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6302079" y="1416991"/>
              <a:ext cx="881465" cy="40309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8285168" y="2317198"/>
              <a:ext cx="881465" cy="2198905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304164" y="1842849"/>
              <a:ext cx="881465" cy="32365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8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-70104"/>
            <a:ext cx="9677400" cy="69342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091184" y="3570733"/>
            <a:ext cx="2301240" cy="5152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03042"/>
            <a:ext cx="8153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 smtClean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8352" y="1911096"/>
            <a:ext cx="6096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>
                  <a:lumMod val="50000"/>
                </a:schemeClr>
              </a:buClr>
            </a:pP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1257300" lvl="0" indent="-342900"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Muscle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spasms</a:t>
            </a:r>
          </a:p>
          <a:p>
            <a:pPr marL="1257300" lvl="0" indent="-342900">
              <a:buFont typeface="Arial" pitchFamily="34" charset="0"/>
              <a:buChar char="•"/>
            </a:pPr>
            <a:r>
              <a:rPr lang="en-US" sz="2000" dirty="0">
                <a:latin typeface="Bahnschrift SemiBold" pitchFamily="34" charset="0"/>
                <a:cs typeface="MV Boli" pitchFamily="2" charset="0"/>
              </a:rPr>
              <a:t>Tremor</a:t>
            </a:r>
            <a:endParaRPr lang="en-US" sz="2000" dirty="0" smtClean="0">
              <a:latin typeface="Bahnschrift SemiBold" pitchFamily="34" charset="0"/>
              <a:cs typeface="MV Boli" pitchFamily="2" charset="0"/>
            </a:endParaRPr>
          </a:p>
          <a:p>
            <a:pPr marL="1257300" indent="-342900">
              <a:buFont typeface="Arial" pitchFamily="34" charset="0"/>
              <a:buChar char="•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Hallucinations</a:t>
            </a:r>
            <a:endParaRPr lang="en-US" sz="2000" dirty="0">
              <a:latin typeface="Bahnschrift SemiBold" pitchFamily="34" charset="0"/>
              <a:cs typeface="MV Boli" pitchFamily="2" charset="0"/>
            </a:endParaRPr>
          </a:p>
          <a:p>
            <a:pPr marL="1257300" indent="-342900">
              <a:buFont typeface="Arial" pitchFamily="34" charset="0"/>
              <a:buChar char="•"/>
            </a:pPr>
            <a:r>
              <a:rPr lang="en-US" sz="2000" dirty="0">
                <a:latin typeface="Bahnschrift SemiBold" pitchFamily="34" charset="0"/>
                <a:cs typeface="MV Boli" pitchFamily="2" charset="0"/>
              </a:rPr>
              <a:t>Depression</a:t>
            </a:r>
          </a:p>
          <a:p>
            <a:pPr marL="1257300" indent="-342900">
              <a:buFont typeface="Arial" pitchFamily="34" charset="0"/>
              <a:buChar char="•"/>
            </a:pPr>
            <a:r>
              <a:rPr lang="en-US" sz="2000" dirty="0">
                <a:latin typeface="Bahnschrift SemiBold" pitchFamily="34" charset="0"/>
                <a:cs typeface="MV Boli" pitchFamily="2" charset="0"/>
              </a:rPr>
              <a:t>Insomnia</a:t>
            </a:r>
            <a:endParaRPr lang="ar-EG" sz="2000" dirty="0">
              <a:latin typeface="Bahnschrift SemiBold" pitchFamily="34" charset="0"/>
              <a:cs typeface="MV Boli" pitchFamily="2" charset="0"/>
            </a:endParaRPr>
          </a:p>
          <a:p>
            <a:pPr marL="1257300" indent="-342900">
              <a:buFont typeface="Arial" pitchFamily="34" charset="0"/>
              <a:buChar char="•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Difficulty </a:t>
            </a:r>
            <a:r>
              <a:rPr lang="en-US" sz="2000" dirty="0">
                <a:latin typeface="Bahnschrift SemiBold" pitchFamily="34" charset="0"/>
                <a:cs typeface="MV Boli" pitchFamily="2" charset="0"/>
              </a:rPr>
              <a:t>in 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breathing</a:t>
            </a:r>
          </a:p>
          <a:p>
            <a:pPr marL="1257300" indent="-342900">
              <a:buFont typeface="Arial" pitchFamily="34" charset="0"/>
              <a:buChar char="•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Severe headaches</a:t>
            </a:r>
          </a:p>
          <a:p>
            <a:pPr marL="1257300" indent="-342900">
              <a:buFont typeface="Arial" pitchFamily="34" charset="0"/>
              <a:buChar char="•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itching body</a:t>
            </a:r>
          </a:p>
          <a:p>
            <a:pPr marL="1257300" indent="-342900">
              <a:buFont typeface="Arial" pitchFamily="34" charset="0"/>
              <a:buChar char="•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Difficulty swallowing</a:t>
            </a:r>
          </a:p>
          <a:p>
            <a:pPr marL="1257300" indent="-342900">
              <a:buFont typeface="Arial" pitchFamily="34" charset="0"/>
              <a:buChar char="•"/>
            </a:pP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Heaviness </a:t>
            </a:r>
            <a:r>
              <a:rPr lang="en-US" sz="2000" dirty="0">
                <a:latin typeface="Bahnschrift SemiBold" pitchFamily="34" charset="0"/>
                <a:cs typeface="MV Boli" pitchFamily="2" charset="0"/>
              </a:rPr>
              <a:t>in talking 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 </a:t>
            </a:r>
            <a:r>
              <a:rPr lang="ar-EG" sz="2000" dirty="0" smtClean="0">
                <a:latin typeface="Bahnschrift SemiBold" pitchFamily="34" charset="0"/>
                <a:cs typeface="+mj-cs"/>
              </a:rPr>
              <a:t>&amp;</a:t>
            </a:r>
            <a:r>
              <a:rPr lang="en-US" sz="2000" dirty="0" smtClean="0">
                <a:latin typeface="Bahnschrift SemiBold" pitchFamily="34" charset="0"/>
                <a:cs typeface="+mj-cs"/>
              </a:rPr>
              <a:t> </a:t>
            </a:r>
            <a:r>
              <a:rPr lang="en-US" sz="2000" dirty="0" smtClean="0">
                <a:latin typeface="Bahnschrift SemiBold" pitchFamily="34" charset="0"/>
                <a:cs typeface="MV Boli" pitchFamily="2" charset="0"/>
              </a:rPr>
              <a:t>walking </a:t>
            </a:r>
            <a:endParaRPr lang="en-US" sz="2000" dirty="0"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003041"/>
            <a:ext cx="822960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dirty="0">
                <a:latin typeface="Bahnschrift SemiBold" pitchFamily="34" charset="0"/>
                <a:cs typeface="MV Boli" pitchFamily="2" charset="0"/>
              </a:rPr>
              <a:t>Withdrawal Symptoms are the combination of physical and mental effects</a:t>
            </a:r>
          </a:p>
        </p:txBody>
      </p:sp>
      <p:sp>
        <p:nvSpPr>
          <p:cNvPr id="8" name="Rounded Rectangle 7"/>
          <p:cNvSpPr/>
          <p:nvPr/>
        </p:nvSpPr>
        <p:spPr>
          <a:xfrm rot="5400000">
            <a:off x="2227198" y="3832226"/>
            <a:ext cx="3956560" cy="114300"/>
          </a:xfrm>
          <a:prstGeom prst="roundRect">
            <a:avLst/>
          </a:prstGeom>
          <a:solidFill>
            <a:srgbClr val="92D050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91184" y="3505201"/>
            <a:ext cx="2301240" cy="646331"/>
          </a:xfrm>
          <a:prstGeom prst="rect">
            <a:avLst/>
          </a:prstGeom>
          <a:noFill/>
          <a:ln>
            <a:solidFill>
              <a:srgbClr val="595959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ahnschrift SemiBold" pitchFamily="34" charset="0"/>
                <a:cs typeface="MV Boli" pitchFamily="2" charset="0"/>
              </a:rPr>
              <a:t>Examples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0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312" y="-70104"/>
            <a:ext cx="9677400" cy="6934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23888" y="1487592"/>
            <a:ext cx="8129029" cy="4720182"/>
            <a:chOff x="513918" y="201956"/>
            <a:chExt cx="8652715" cy="6084708"/>
          </a:xfr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1" name="Rounded Rectangle 50"/>
            <p:cNvSpPr/>
            <p:nvPr/>
          </p:nvSpPr>
          <p:spPr>
            <a:xfrm>
              <a:off x="513918" y="2401943"/>
              <a:ext cx="881465" cy="25674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1472017" y="1700363"/>
              <a:ext cx="881465" cy="35215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3413268" y="201956"/>
              <a:ext cx="881465" cy="6084708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445324" y="798888"/>
              <a:ext cx="881465" cy="48908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4361617" y="299304"/>
              <a:ext cx="881465" cy="58900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5350669" y="759324"/>
              <a:ext cx="881465" cy="53627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6302079" y="1416991"/>
              <a:ext cx="881465" cy="40309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8285168" y="2317198"/>
              <a:ext cx="881465" cy="2198905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7304164" y="1842849"/>
              <a:ext cx="881465" cy="32365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264546" y="742890"/>
            <a:ext cx="2307454" cy="40011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   Dopamine Detox</a:t>
            </a: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19200" y="424880"/>
            <a:ext cx="119834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white"/>
                </a:solidFill>
                <a:latin typeface="Bahnschrift SemiBold" pitchFamily="34" charset="0"/>
              </a:rPr>
              <a:t>Part 5 : </a:t>
            </a:r>
            <a:endParaRPr lang="en-US" sz="2000" dirty="0">
              <a:solidFill>
                <a:prstClr val="white"/>
              </a:solidFill>
              <a:latin typeface="Bahnschrift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3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456" y="-70104"/>
            <a:ext cx="9677400" cy="6934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0" y="816882"/>
            <a:ext cx="434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Do’s</a:t>
            </a: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Talking to people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Cooking &amp; eating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Going for walks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Reading books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Journaling</a:t>
            </a: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Exercising</a:t>
            </a:r>
            <a:endParaRPr lang="en-US" sz="2000" dirty="0" smtClean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>
              <a:buClr>
                <a:srgbClr val="C0504D">
                  <a:lumMod val="50000"/>
                </a:srgbClr>
              </a:buClr>
              <a:buSzPct val="110000"/>
            </a:pPr>
            <a:endParaRPr lang="en-US" sz="2000" dirty="0" smtClean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838200"/>
            <a:ext cx="49769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Dont’s</a:t>
            </a: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Social media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Movies 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Music </a:t>
            </a: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Video games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Junk Food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High Calorie Food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Smoking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Al-</a:t>
            </a:r>
            <a:r>
              <a:rPr lang="en-US" sz="2000" dirty="0" err="1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Cohol</a:t>
            </a: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Gambling</a:t>
            </a:r>
          </a:p>
          <a:p>
            <a:pPr marL="914400" indent="-342900">
              <a:buClr>
                <a:srgbClr val="C0504D">
                  <a:lumMod val="50000"/>
                </a:srgbClr>
              </a:buClr>
              <a:buSzPct val="110000"/>
              <a:buFont typeface="Arial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>
              <a:buClr>
                <a:srgbClr val="C0504D">
                  <a:lumMod val="50000"/>
                </a:srgbClr>
              </a:buClr>
              <a:buSzPct val="110000"/>
            </a:pPr>
            <a:endParaRPr lang="en-US" sz="2000" dirty="0" smtClean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 rot="5400000">
            <a:off x="2296430" y="2447020"/>
            <a:ext cx="4398740" cy="114300"/>
          </a:xfrm>
          <a:prstGeom prst="roundRect">
            <a:avLst/>
          </a:prstGeom>
          <a:solidFill>
            <a:srgbClr val="92D050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6"/>
          <p:cNvSpPr/>
          <p:nvPr/>
        </p:nvSpPr>
        <p:spPr>
          <a:xfrm rot="10800000">
            <a:off x="701040" y="6213527"/>
            <a:ext cx="8610600" cy="187272"/>
          </a:xfrm>
          <a:prstGeom prst="homePlate">
            <a:avLst/>
          </a:prstGeom>
          <a:solidFill>
            <a:srgbClr val="92D050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 rot="10800000">
            <a:off x="694944" y="6026731"/>
            <a:ext cx="8610600" cy="187272"/>
          </a:xfrm>
          <a:prstGeom prst="homeP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9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-70104"/>
            <a:ext cx="9677400" cy="69342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219200" y="588265"/>
            <a:ext cx="6858000" cy="4821934"/>
          </a:xfrm>
          <a:prstGeom prst="roundRect">
            <a:avLst/>
          </a:prstGeom>
          <a:solidFill>
            <a:srgbClr val="92D050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04800" y="1155442"/>
            <a:ext cx="8153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 smtClean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37561"/>
            <a:ext cx="6306312" cy="458905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104900" y="5562600"/>
            <a:ext cx="7162800" cy="533400"/>
          </a:xfrm>
          <a:prstGeom prst="roundRect">
            <a:avLst/>
          </a:prstGeom>
          <a:noFill/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ahnschrift SemiBold" pitchFamily="34" charset="0"/>
              </a:rPr>
              <a:t>https://www.youtube.com/watch?v=bV_NdUZEmnE&amp;t=161sh</a:t>
            </a:r>
          </a:p>
        </p:txBody>
      </p:sp>
    </p:spTree>
    <p:extLst>
      <p:ext uri="{BB962C8B-B14F-4D97-AF65-F5344CB8AC3E}">
        <p14:creationId xmlns:p14="http://schemas.microsoft.com/office/powerpoint/2010/main" val="258467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312" y="-70104"/>
            <a:ext cx="9677400" cy="6934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23888" y="1487592"/>
            <a:ext cx="8129029" cy="4720182"/>
            <a:chOff x="513918" y="201956"/>
            <a:chExt cx="8652715" cy="608470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1" name="Rounded Rectangle 50"/>
            <p:cNvSpPr/>
            <p:nvPr/>
          </p:nvSpPr>
          <p:spPr>
            <a:xfrm>
              <a:off x="513918" y="2401943"/>
              <a:ext cx="881465" cy="25674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1472017" y="1700363"/>
              <a:ext cx="881465" cy="35215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3413268" y="201956"/>
              <a:ext cx="881465" cy="6084708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445324" y="798888"/>
              <a:ext cx="881465" cy="48908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4361617" y="299304"/>
              <a:ext cx="881465" cy="58900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5350669" y="759324"/>
              <a:ext cx="881465" cy="53627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6302079" y="1416991"/>
              <a:ext cx="881465" cy="40309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8285168" y="2317198"/>
              <a:ext cx="881465" cy="2198905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7304164" y="1842849"/>
              <a:ext cx="881465" cy="32365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112146" y="895290"/>
            <a:ext cx="4891024" cy="40011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MV Boli" pitchFamily="2" charset="0"/>
                <a:cs typeface="MV Boli" pitchFamily="2" charset="0"/>
              </a:rPr>
              <a:t> 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How to get back to your Normal Life ?</a:t>
            </a: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577280"/>
            <a:ext cx="119834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white"/>
                </a:solidFill>
                <a:latin typeface="Bahnschrift SemiBold" pitchFamily="34" charset="0"/>
              </a:rPr>
              <a:t>Part 6 : </a:t>
            </a:r>
            <a:endParaRPr lang="en-US" sz="2000" dirty="0">
              <a:solidFill>
                <a:prstClr val="white"/>
              </a:solidFill>
              <a:latin typeface="Bahnschrift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54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-70104"/>
            <a:ext cx="9677400" cy="69342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787366" y="856500"/>
            <a:ext cx="7461562" cy="4767332"/>
            <a:chOff x="629033" y="65023"/>
            <a:chExt cx="7750530" cy="591033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6" name="Group 5"/>
            <p:cNvGrpSpPr/>
            <p:nvPr/>
          </p:nvGrpSpPr>
          <p:grpSpPr>
            <a:xfrm rot="5200635">
              <a:off x="2197978" y="-206231"/>
              <a:ext cx="4766682" cy="7596489"/>
              <a:chOff x="1682884" y="-913635"/>
              <a:chExt cx="4369720" cy="8400979"/>
            </a:xfrm>
            <a:grpFill/>
          </p:grpSpPr>
          <p:sp>
            <p:nvSpPr>
              <p:cNvPr id="7" name="Flowchart: Data 6"/>
              <p:cNvSpPr/>
              <p:nvPr/>
            </p:nvSpPr>
            <p:spPr>
              <a:xfrm>
                <a:off x="4812649" y="-913635"/>
                <a:ext cx="1239955" cy="8259383"/>
              </a:xfrm>
              <a:prstGeom prst="flowChartInputOutp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682884" y="-867945"/>
                <a:ext cx="3335007" cy="8355289"/>
                <a:chOff x="1682884" y="-867945"/>
                <a:chExt cx="3335007" cy="8355289"/>
              </a:xfrm>
              <a:grpFill/>
            </p:grpSpPr>
            <p:sp>
              <p:nvSpPr>
                <p:cNvPr id="10" name="Flowchart: Data 9"/>
                <p:cNvSpPr/>
                <p:nvPr/>
              </p:nvSpPr>
              <p:spPr>
                <a:xfrm>
                  <a:off x="3777936" y="-683613"/>
                  <a:ext cx="1239955" cy="7892737"/>
                </a:xfrm>
                <a:prstGeom prst="flowChartInputOutpu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Flowchart: Data 10"/>
                <p:cNvSpPr/>
                <p:nvPr/>
              </p:nvSpPr>
              <p:spPr>
                <a:xfrm>
                  <a:off x="1682884" y="-867945"/>
                  <a:ext cx="1239955" cy="8355289"/>
                </a:xfrm>
                <a:prstGeom prst="flowChartInputOutpu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Flowchart: Data 11"/>
                <p:cNvSpPr/>
                <p:nvPr/>
              </p:nvSpPr>
              <p:spPr>
                <a:xfrm>
                  <a:off x="2742869" y="-695486"/>
                  <a:ext cx="1239955" cy="7994013"/>
                </a:xfrm>
                <a:prstGeom prst="flowChartInputOutpu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3" name="Flowchart: Data 12"/>
            <p:cNvSpPr/>
            <p:nvPr/>
          </p:nvSpPr>
          <p:spPr>
            <a:xfrm rot="5200635">
              <a:off x="3730321" y="-3036265"/>
              <a:ext cx="1352597" cy="7555174"/>
            </a:xfrm>
            <a:prstGeom prst="flowChartInputOut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557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312" y="-70104"/>
            <a:ext cx="9677400" cy="6934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88257" y="1486498"/>
            <a:ext cx="8129029" cy="4720182"/>
            <a:chOff x="513918" y="201956"/>
            <a:chExt cx="8652715" cy="608470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1" name="Rounded Rectangle 50"/>
            <p:cNvSpPr/>
            <p:nvPr/>
          </p:nvSpPr>
          <p:spPr>
            <a:xfrm>
              <a:off x="513918" y="2401943"/>
              <a:ext cx="881465" cy="25674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1472017" y="1700363"/>
              <a:ext cx="881465" cy="35215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3413268" y="201956"/>
              <a:ext cx="881465" cy="6084708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445324" y="798888"/>
              <a:ext cx="881465" cy="48908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4361617" y="299304"/>
              <a:ext cx="881465" cy="58900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5350669" y="759324"/>
              <a:ext cx="881465" cy="536274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6302079" y="1416991"/>
              <a:ext cx="881465" cy="40309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8285168" y="2317198"/>
              <a:ext cx="881465" cy="2198905"/>
            </a:xfrm>
            <a:prstGeom prst="roundRect">
              <a:avLst>
                <a:gd name="adj" fmla="val 4657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7304164" y="1842849"/>
              <a:ext cx="881465" cy="32365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112146" y="895290"/>
            <a:ext cx="6041254" cy="40011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ar-EG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 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What </a:t>
            </a: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is the difference between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Brain </a:t>
            </a:r>
            <a:r>
              <a:rPr lang="en-US" sz="2000" dirty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and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Mind</a:t>
            </a:r>
            <a:r>
              <a:rPr lang="ar-EG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Bahnschrift SemiBold" pitchFamily="34" charset="0"/>
                <a:cs typeface="MV Boli" pitchFamily="2" charset="0"/>
              </a:rPr>
              <a:t>?</a:t>
            </a: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577280"/>
            <a:ext cx="119834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white"/>
                </a:solidFill>
                <a:latin typeface="Bahnschrift SemiBold" pitchFamily="34" charset="0"/>
              </a:rPr>
              <a:t>Part 7 : </a:t>
            </a:r>
            <a:endParaRPr lang="en-US" sz="2000" dirty="0">
              <a:solidFill>
                <a:prstClr val="white"/>
              </a:solidFill>
              <a:latin typeface="Bahnschrift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5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-70104"/>
            <a:ext cx="9677400" cy="6934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" y="2627055"/>
            <a:ext cx="11658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504D">
                  <a:lumMod val="50000"/>
                </a:srgbClr>
              </a:buClr>
              <a:buSzPct val="110000"/>
            </a:pPr>
            <a:r>
              <a:rPr lang="en-US" sz="600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Bahnschrift SemiBold" pitchFamily="34" charset="0"/>
                <a:cs typeface="MV Boli" pitchFamily="2" charset="0"/>
              </a:rPr>
              <a:t>Your Choices Identify You</a:t>
            </a:r>
            <a:r>
              <a:rPr lang="ar-EG" sz="600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Bahnschrift SemiBold" pitchFamily="34" charset="0"/>
                <a:cs typeface="MV Boli" pitchFamily="2" charset="0"/>
              </a:rPr>
              <a:t/>
            </a:r>
            <a:br>
              <a:rPr lang="ar-EG" sz="600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Bahnschrift SemiBold" pitchFamily="34" charset="0"/>
                <a:cs typeface="MV Boli" pitchFamily="2" charset="0"/>
              </a:rPr>
            </a:br>
            <a:r>
              <a:rPr lang="en-US" sz="600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Bahnschrift SemiBold" pitchFamily="34" charset="0"/>
                <a:cs typeface="MV Boli" pitchFamily="2" charset="0"/>
              </a:rPr>
              <a:t> </a:t>
            </a:r>
            <a:endParaRPr lang="en-US" sz="6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Bahnschrift SemiBold" pitchFamily="34" charset="0"/>
              <a:cs typeface="MV Boli" pitchFamily="2" charset="0"/>
            </a:endParaRPr>
          </a:p>
          <a:p>
            <a:pPr>
              <a:buClr>
                <a:srgbClr val="C0504D">
                  <a:lumMod val="50000"/>
                </a:srgbClr>
              </a:buClr>
              <a:buSzPct val="110000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  <a:p>
            <a:pPr marL="285750" indent="-285750">
              <a:buClr>
                <a:srgbClr val="C0504D">
                  <a:lumMod val="50000"/>
                </a:srgbClr>
              </a:buClr>
              <a:buSzPct val="110000"/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Bahnschrift SemiBold" pitchFamily="34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17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9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0" y="2054881"/>
            <a:ext cx="6507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C0504D">
                  <a:lumMod val="50000"/>
                </a:srgbClr>
              </a:buClr>
              <a:buSzPct val="110000"/>
            </a:pPr>
            <a:r>
              <a:rPr lang="en-US" sz="4800" b="1" kern="1500" spc="2000" dirty="0" smtClean="0">
                <a:latin typeface="Bahnschrift SemiBold" pitchFamily="34" charset="0"/>
                <a:cs typeface="MV Boli" pitchFamily="2" charset="0"/>
              </a:rPr>
              <a:t>Thank You </a:t>
            </a:r>
            <a:endParaRPr lang="en-US" sz="4800" b="1" kern="1500" spc="2000" dirty="0">
              <a:latin typeface="Bahnschrift SemiBold" pitchFamily="34" charset="0"/>
              <a:cs typeface="MV Boli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rot="16200000">
            <a:off x="4546281" y="964123"/>
            <a:ext cx="158117" cy="492252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964888"/>
            <a:ext cx="3493717" cy="76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1030</TotalTime>
  <Words>245</Words>
  <Application>Microsoft Office PowerPoint</Application>
  <PresentationFormat>On-screen Show (4:3)</PresentationFormat>
  <Paragraphs>91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Bahnschrift SemiBold</vt:lpstr>
      <vt:lpstr>Calibri</vt:lpstr>
      <vt:lpstr>MV Boli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</dc:creator>
  <cp:lastModifiedBy>noha</cp:lastModifiedBy>
  <cp:revision>76</cp:revision>
  <dcterms:created xsi:type="dcterms:W3CDTF">2006-08-16T00:00:00Z</dcterms:created>
  <dcterms:modified xsi:type="dcterms:W3CDTF">2022-09-27T13:46:13Z</dcterms:modified>
</cp:coreProperties>
</file>